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1">
                <a:shade val="80000"/>
                <a:lumMod val="80000"/>
              </a:schemeClr>
              <a:schemeClr val="bg1">
                <a:tint val="98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05442" y="1623412"/>
            <a:ext cx="3902016" cy="2287229"/>
          </a:xfrm>
        </p:spPr>
        <p:txBody>
          <a:bodyPr>
            <a:normAutofit fontScale="90000"/>
          </a:bodyPr>
          <a:lstStyle/>
          <a:p>
            <a:pPr algn="l"/>
            <a:r>
              <a:rPr lang="en-GB" sz="4400" dirty="0"/>
              <a:t>Blockchain Based Crime Reporting Application</a:t>
            </a:r>
            <a:endParaRPr lang="en-US" sz="44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05442" y="4111300"/>
            <a:ext cx="3503122" cy="1244361"/>
          </a:xfrm>
        </p:spPr>
        <p:txBody>
          <a:bodyPr>
            <a:normAutofit/>
          </a:bodyPr>
          <a:lstStyle/>
          <a:p>
            <a:pPr algn="l"/>
            <a:r>
              <a:rPr lang="en-US" sz="1800" dirty="0">
                <a:solidFill>
                  <a:srgbClr val="FC05CB"/>
                </a:solidFill>
              </a:rPr>
              <a:t>By Team Binary Shadows</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86385A-70C4-6B6B-43F8-60CF7590BFEB}"/>
              </a:ext>
            </a:extLst>
          </p:cNvPr>
          <p:cNvSpPr txBox="1"/>
          <p:nvPr/>
        </p:nvSpPr>
        <p:spPr>
          <a:xfrm>
            <a:off x="4512201" y="94891"/>
            <a:ext cx="3167598" cy="1015663"/>
          </a:xfrm>
          <a:prstGeom prst="rect">
            <a:avLst/>
          </a:prstGeom>
          <a:noFill/>
        </p:spPr>
        <p:txBody>
          <a:bodyPr wrap="none" rtlCol="0">
            <a:spAutoFit/>
          </a:bodyPr>
          <a:lstStyle/>
          <a:p>
            <a:r>
              <a:rPr lang="en-IN" sz="6000" dirty="0"/>
              <a:t>About Us</a:t>
            </a:r>
          </a:p>
        </p:txBody>
      </p:sp>
      <p:pic>
        <p:nvPicPr>
          <p:cNvPr id="4" name="Picture 3">
            <a:extLst>
              <a:ext uri="{FF2B5EF4-FFF2-40B4-BE49-F238E27FC236}">
                <a16:creationId xmlns:a16="http://schemas.microsoft.com/office/drawing/2014/main" id="{611CB294-7BDD-8440-AECB-935126A6CD5D}"/>
              </a:ext>
            </a:extLst>
          </p:cNvPr>
          <p:cNvPicPr>
            <a:picLocks noChangeAspect="1"/>
          </p:cNvPicPr>
          <p:nvPr/>
        </p:nvPicPr>
        <p:blipFill rotWithShape="1">
          <a:blip r:embed="rId2"/>
          <a:srcRect l="9842" t="26289" r="27951" b="36855"/>
          <a:stretch/>
        </p:blipFill>
        <p:spPr>
          <a:xfrm>
            <a:off x="802256" y="3429000"/>
            <a:ext cx="1906438" cy="2527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0BCE6849-602F-AECE-A495-918666C826EB}"/>
              </a:ext>
            </a:extLst>
          </p:cNvPr>
          <p:cNvSpPr txBox="1"/>
          <p:nvPr/>
        </p:nvSpPr>
        <p:spPr>
          <a:xfrm>
            <a:off x="0" y="1412478"/>
            <a:ext cx="12192000" cy="1200329"/>
          </a:xfrm>
          <a:prstGeom prst="rect">
            <a:avLst/>
          </a:prstGeom>
          <a:noFill/>
        </p:spPr>
        <p:txBody>
          <a:bodyPr wrap="square">
            <a:spAutoFit/>
          </a:bodyPr>
          <a:lstStyle/>
          <a:p>
            <a:r>
              <a:rPr lang="en-GB" dirty="0"/>
              <a:t>We are a dynamic team of second-year students from Bennett University, Greater Noida. Fuelled by our shared passion for technology and societal impact, we're developing a crime reporting decentralized application (</a:t>
            </a:r>
            <a:r>
              <a:rPr lang="en-GB" dirty="0" err="1"/>
              <a:t>DApp</a:t>
            </a:r>
            <a:r>
              <a:rPr lang="en-GB" dirty="0"/>
              <a:t>). Our diverse team brings unique skills to the table, and as we navigate our second year, we're committed to leveraging decentralized technology for a safer society. Join us on this exciting journey at the intersection of innovation and social change.</a:t>
            </a:r>
            <a:endParaRPr lang="en-IN" dirty="0"/>
          </a:p>
        </p:txBody>
      </p:sp>
      <p:pic>
        <p:nvPicPr>
          <p:cNvPr id="10" name="Picture 9">
            <a:extLst>
              <a:ext uri="{FF2B5EF4-FFF2-40B4-BE49-F238E27FC236}">
                <a16:creationId xmlns:a16="http://schemas.microsoft.com/office/drawing/2014/main" id="{7E816388-84E7-97C3-AB58-BB200DFEC40B}"/>
              </a:ext>
            </a:extLst>
          </p:cNvPr>
          <p:cNvPicPr>
            <a:picLocks noChangeAspect="1"/>
          </p:cNvPicPr>
          <p:nvPr/>
        </p:nvPicPr>
        <p:blipFill rotWithShape="1">
          <a:blip r:embed="rId3"/>
          <a:srcRect l="4772" t="12463" r="19985"/>
          <a:stretch/>
        </p:blipFill>
        <p:spPr>
          <a:xfrm>
            <a:off x="9419023" y="3428999"/>
            <a:ext cx="2134035" cy="2527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808E5EB8-0B82-3B8B-9FD9-EDFE2F72C20C}"/>
              </a:ext>
            </a:extLst>
          </p:cNvPr>
          <p:cNvSpPr txBox="1"/>
          <p:nvPr/>
        </p:nvSpPr>
        <p:spPr>
          <a:xfrm>
            <a:off x="2863971" y="4277270"/>
            <a:ext cx="2592826" cy="830997"/>
          </a:xfrm>
          <a:prstGeom prst="rect">
            <a:avLst/>
          </a:prstGeom>
          <a:noFill/>
        </p:spPr>
        <p:txBody>
          <a:bodyPr wrap="none" rtlCol="0">
            <a:spAutoFit/>
          </a:bodyPr>
          <a:lstStyle/>
          <a:p>
            <a:r>
              <a:rPr lang="en-IN" sz="2400" dirty="0"/>
              <a:t>Team Leader</a:t>
            </a:r>
          </a:p>
          <a:p>
            <a:r>
              <a:rPr lang="en-IN" sz="2400" dirty="0"/>
              <a:t>Contract Developer</a:t>
            </a:r>
          </a:p>
        </p:txBody>
      </p:sp>
      <p:sp>
        <p:nvSpPr>
          <p:cNvPr id="12" name="TextBox 11">
            <a:extLst>
              <a:ext uri="{FF2B5EF4-FFF2-40B4-BE49-F238E27FC236}">
                <a16:creationId xmlns:a16="http://schemas.microsoft.com/office/drawing/2014/main" id="{DC20CC4C-DD13-36D4-A7F5-1BBE945A0F10}"/>
              </a:ext>
            </a:extLst>
          </p:cNvPr>
          <p:cNvSpPr txBox="1"/>
          <p:nvPr/>
        </p:nvSpPr>
        <p:spPr>
          <a:xfrm>
            <a:off x="6670920" y="4245194"/>
            <a:ext cx="2700226" cy="830997"/>
          </a:xfrm>
          <a:prstGeom prst="rect">
            <a:avLst/>
          </a:prstGeom>
          <a:noFill/>
        </p:spPr>
        <p:txBody>
          <a:bodyPr wrap="none" rtlCol="0">
            <a:spAutoFit/>
          </a:bodyPr>
          <a:lstStyle/>
          <a:p>
            <a:r>
              <a:rPr lang="en-IN" sz="2400" dirty="0"/>
              <a:t>Front-end Developer</a:t>
            </a:r>
          </a:p>
          <a:p>
            <a:r>
              <a:rPr lang="en-IN" sz="2400" dirty="0"/>
              <a:t>React.js</a:t>
            </a:r>
          </a:p>
        </p:txBody>
      </p:sp>
    </p:spTree>
    <p:extLst>
      <p:ext uri="{BB962C8B-B14F-4D97-AF65-F5344CB8AC3E}">
        <p14:creationId xmlns:p14="http://schemas.microsoft.com/office/powerpoint/2010/main" val="65799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8226D0-1D2E-3ABD-CE4E-3AEB647F89D0}"/>
              </a:ext>
            </a:extLst>
          </p:cNvPr>
          <p:cNvSpPr txBox="1"/>
          <p:nvPr/>
        </p:nvSpPr>
        <p:spPr>
          <a:xfrm>
            <a:off x="772425" y="366624"/>
            <a:ext cx="4744527" cy="1107996"/>
          </a:xfrm>
          <a:prstGeom prst="rect">
            <a:avLst/>
          </a:prstGeom>
          <a:noFill/>
        </p:spPr>
        <p:txBody>
          <a:bodyPr wrap="square">
            <a:spAutoFit/>
          </a:bodyPr>
          <a:lstStyle/>
          <a:p>
            <a:pPr algn="ctr"/>
            <a:r>
              <a:rPr lang="en-IN" sz="6600" dirty="0"/>
              <a:t>Problem</a:t>
            </a:r>
          </a:p>
        </p:txBody>
      </p:sp>
      <p:pic>
        <p:nvPicPr>
          <p:cNvPr id="8" name="Picture 7">
            <a:extLst>
              <a:ext uri="{FF2B5EF4-FFF2-40B4-BE49-F238E27FC236}">
                <a16:creationId xmlns:a16="http://schemas.microsoft.com/office/drawing/2014/main" id="{E04FD7FB-E16F-94A3-875D-27FC67371A6F}"/>
              </a:ext>
            </a:extLst>
          </p:cNvPr>
          <p:cNvPicPr>
            <a:picLocks noChangeAspect="1"/>
          </p:cNvPicPr>
          <p:nvPr/>
        </p:nvPicPr>
        <p:blipFill>
          <a:blip r:embed="rId2"/>
          <a:stretch>
            <a:fillRect/>
          </a:stretch>
        </p:blipFill>
        <p:spPr>
          <a:xfrm>
            <a:off x="6472521" y="2360135"/>
            <a:ext cx="5334164" cy="2999501"/>
          </a:xfrm>
          <a:prstGeom prst="rect">
            <a:avLst/>
          </a:prstGeom>
        </p:spPr>
      </p:pic>
      <p:sp>
        <p:nvSpPr>
          <p:cNvPr id="13" name="TextBox 12">
            <a:extLst>
              <a:ext uri="{FF2B5EF4-FFF2-40B4-BE49-F238E27FC236}">
                <a16:creationId xmlns:a16="http://schemas.microsoft.com/office/drawing/2014/main" id="{85CD76B3-FD43-5756-8BA9-CA3984D15FB6}"/>
              </a:ext>
            </a:extLst>
          </p:cNvPr>
          <p:cNvSpPr txBox="1"/>
          <p:nvPr/>
        </p:nvSpPr>
        <p:spPr>
          <a:xfrm>
            <a:off x="385315" y="1782394"/>
            <a:ext cx="5518749" cy="4154984"/>
          </a:xfrm>
          <a:prstGeom prst="rect">
            <a:avLst/>
          </a:prstGeom>
          <a:noFill/>
        </p:spPr>
        <p:txBody>
          <a:bodyPr wrap="square">
            <a:spAutoFit/>
          </a:bodyPr>
          <a:lstStyle/>
          <a:p>
            <a:r>
              <a:rPr lang="en-GB" sz="2400" dirty="0"/>
              <a:t>The problem that has inspired this problem statement is the challenge of ensuring public safety through reporting crimes while addressing concerns related to privacy, security, and fear of retaliation. Traditional methods of reporting crimes may not always guarantee anonymity for individuals providing information. In some cases, people might hesitate to come forward due to fear of retribution or concerns about the security of their identity.</a:t>
            </a:r>
            <a:endParaRPr lang="en-IN" sz="2400" dirty="0"/>
          </a:p>
        </p:txBody>
      </p:sp>
    </p:spTree>
    <p:extLst>
      <p:ext uri="{BB962C8B-B14F-4D97-AF65-F5344CB8AC3E}">
        <p14:creationId xmlns:p14="http://schemas.microsoft.com/office/powerpoint/2010/main" val="321156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0C2108-1752-26A2-94D5-5EB329943D1B}"/>
              </a:ext>
            </a:extLst>
          </p:cNvPr>
          <p:cNvSpPr txBox="1"/>
          <p:nvPr/>
        </p:nvSpPr>
        <p:spPr>
          <a:xfrm>
            <a:off x="3902322" y="146649"/>
            <a:ext cx="4387355" cy="769441"/>
          </a:xfrm>
          <a:prstGeom prst="rect">
            <a:avLst/>
          </a:prstGeom>
          <a:noFill/>
        </p:spPr>
        <p:txBody>
          <a:bodyPr wrap="none" rtlCol="0">
            <a:spAutoFit/>
          </a:bodyPr>
          <a:lstStyle/>
          <a:p>
            <a:r>
              <a:rPr lang="en-IN" sz="4400" dirty="0"/>
              <a:t>Solution We Made</a:t>
            </a:r>
          </a:p>
        </p:txBody>
      </p:sp>
      <p:pic>
        <p:nvPicPr>
          <p:cNvPr id="4" name="Picture 3">
            <a:extLst>
              <a:ext uri="{FF2B5EF4-FFF2-40B4-BE49-F238E27FC236}">
                <a16:creationId xmlns:a16="http://schemas.microsoft.com/office/drawing/2014/main" id="{841E4C2D-BCD2-70B3-B954-2FC4AD74CB2E}"/>
              </a:ext>
            </a:extLst>
          </p:cNvPr>
          <p:cNvPicPr>
            <a:picLocks noChangeAspect="1"/>
          </p:cNvPicPr>
          <p:nvPr/>
        </p:nvPicPr>
        <p:blipFill>
          <a:blip r:embed="rId2"/>
          <a:stretch>
            <a:fillRect/>
          </a:stretch>
        </p:blipFill>
        <p:spPr>
          <a:xfrm>
            <a:off x="6869976" y="1222057"/>
            <a:ext cx="5055079" cy="2540704"/>
          </a:xfrm>
          <a:prstGeom prst="rect">
            <a:avLst/>
          </a:prstGeom>
        </p:spPr>
      </p:pic>
      <p:pic>
        <p:nvPicPr>
          <p:cNvPr id="6" name="Picture 5">
            <a:extLst>
              <a:ext uri="{FF2B5EF4-FFF2-40B4-BE49-F238E27FC236}">
                <a16:creationId xmlns:a16="http://schemas.microsoft.com/office/drawing/2014/main" id="{43CB1875-7285-DA89-8A48-06D8BD34C3F7}"/>
              </a:ext>
            </a:extLst>
          </p:cNvPr>
          <p:cNvPicPr>
            <a:picLocks noChangeAspect="1"/>
          </p:cNvPicPr>
          <p:nvPr/>
        </p:nvPicPr>
        <p:blipFill>
          <a:blip r:embed="rId3"/>
          <a:stretch>
            <a:fillRect/>
          </a:stretch>
        </p:blipFill>
        <p:spPr>
          <a:xfrm>
            <a:off x="6869977" y="4068728"/>
            <a:ext cx="5055079" cy="2519641"/>
          </a:xfrm>
          <a:prstGeom prst="rect">
            <a:avLst/>
          </a:prstGeom>
        </p:spPr>
      </p:pic>
      <p:sp>
        <p:nvSpPr>
          <p:cNvPr id="7" name="TextBox 6">
            <a:extLst>
              <a:ext uri="{FF2B5EF4-FFF2-40B4-BE49-F238E27FC236}">
                <a16:creationId xmlns:a16="http://schemas.microsoft.com/office/drawing/2014/main" id="{5D6F6DD5-1C8D-09FF-3EF9-E9398DA44A32}"/>
              </a:ext>
            </a:extLst>
          </p:cNvPr>
          <p:cNvSpPr txBox="1"/>
          <p:nvPr/>
        </p:nvSpPr>
        <p:spPr>
          <a:xfrm>
            <a:off x="385315" y="2090172"/>
            <a:ext cx="5710685" cy="3539430"/>
          </a:xfrm>
          <a:prstGeom prst="rect">
            <a:avLst/>
          </a:prstGeom>
          <a:noFill/>
        </p:spPr>
        <p:txBody>
          <a:bodyPr wrap="square" rtlCol="0">
            <a:spAutoFit/>
          </a:bodyPr>
          <a:lstStyle/>
          <a:p>
            <a:pPr algn="just"/>
            <a:r>
              <a:rPr lang="en-GB" sz="2800" dirty="0"/>
              <a:t>Developing a decentralized application on a blockchain platform that allows users to anonymously report crimes. The goal is to create a secure, transparent, and trust worthy system that empowers individuals to contribute to public safety without fear of retaliation.</a:t>
            </a:r>
            <a:endParaRPr lang="en-IN" sz="2800" dirty="0"/>
          </a:p>
        </p:txBody>
      </p:sp>
    </p:spTree>
    <p:extLst>
      <p:ext uri="{BB962C8B-B14F-4D97-AF65-F5344CB8AC3E}">
        <p14:creationId xmlns:p14="http://schemas.microsoft.com/office/powerpoint/2010/main" val="254024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3143F-112C-CDDB-72A9-3C1AEFCEC3AA}"/>
              </a:ext>
            </a:extLst>
          </p:cNvPr>
          <p:cNvSpPr txBox="1"/>
          <p:nvPr/>
        </p:nvSpPr>
        <p:spPr>
          <a:xfrm>
            <a:off x="3388944" y="94891"/>
            <a:ext cx="5414111" cy="1015663"/>
          </a:xfrm>
          <a:prstGeom prst="rect">
            <a:avLst/>
          </a:prstGeom>
          <a:noFill/>
        </p:spPr>
        <p:txBody>
          <a:bodyPr wrap="none" rtlCol="0">
            <a:spAutoFit/>
          </a:bodyPr>
          <a:lstStyle/>
          <a:p>
            <a:pPr algn="ctr"/>
            <a:r>
              <a:rPr lang="en-IN" sz="6000" dirty="0"/>
              <a:t>Technology Used</a:t>
            </a:r>
          </a:p>
        </p:txBody>
      </p:sp>
      <p:sp>
        <p:nvSpPr>
          <p:cNvPr id="3" name="TextBox 2">
            <a:extLst>
              <a:ext uri="{FF2B5EF4-FFF2-40B4-BE49-F238E27FC236}">
                <a16:creationId xmlns:a16="http://schemas.microsoft.com/office/drawing/2014/main" id="{4FA4A192-EBCA-C5C0-77F4-1D72248E77E8}"/>
              </a:ext>
            </a:extLst>
          </p:cNvPr>
          <p:cNvSpPr txBox="1"/>
          <p:nvPr/>
        </p:nvSpPr>
        <p:spPr>
          <a:xfrm>
            <a:off x="364109" y="2268747"/>
            <a:ext cx="6049669" cy="954107"/>
          </a:xfrm>
          <a:prstGeom prst="rect">
            <a:avLst/>
          </a:prstGeom>
          <a:noFill/>
        </p:spPr>
        <p:txBody>
          <a:bodyPr wrap="none" rtlCol="0">
            <a:spAutoFit/>
          </a:bodyPr>
          <a:lstStyle/>
          <a:p>
            <a:r>
              <a:rPr lang="en-IN" sz="3200" b="1" dirty="0"/>
              <a:t>Solidity Language:</a:t>
            </a:r>
          </a:p>
          <a:p>
            <a:r>
              <a:rPr lang="en-IN" sz="2400" dirty="0"/>
              <a:t>Developing Contracts For Ethereum Blockchain</a:t>
            </a:r>
          </a:p>
        </p:txBody>
      </p:sp>
      <p:sp>
        <p:nvSpPr>
          <p:cNvPr id="4" name="TextBox 3">
            <a:extLst>
              <a:ext uri="{FF2B5EF4-FFF2-40B4-BE49-F238E27FC236}">
                <a16:creationId xmlns:a16="http://schemas.microsoft.com/office/drawing/2014/main" id="{AEAC6CA7-9AC4-A361-DEB4-70AF3B2A9F89}"/>
              </a:ext>
            </a:extLst>
          </p:cNvPr>
          <p:cNvSpPr txBox="1"/>
          <p:nvPr/>
        </p:nvSpPr>
        <p:spPr>
          <a:xfrm>
            <a:off x="364109" y="4786531"/>
            <a:ext cx="6722289" cy="1015663"/>
          </a:xfrm>
          <a:prstGeom prst="rect">
            <a:avLst/>
          </a:prstGeom>
          <a:noFill/>
        </p:spPr>
        <p:txBody>
          <a:bodyPr wrap="none" rtlCol="0">
            <a:spAutoFit/>
          </a:bodyPr>
          <a:lstStyle/>
          <a:p>
            <a:r>
              <a:rPr lang="en-IN" sz="3200" b="1" dirty="0"/>
              <a:t>Hardhat Environment:</a:t>
            </a:r>
          </a:p>
          <a:p>
            <a:r>
              <a:rPr lang="en-IN" sz="2800" dirty="0"/>
              <a:t>For Testing and Deploying Of Smart Contract</a:t>
            </a:r>
          </a:p>
        </p:txBody>
      </p:sp>
      <p:pic>
        <p:nvPicPr>
          <p:cNvPr id="1026" name="Picture 2" descr="Introduction To Solidity - DEV Community">
            <a:extLst>
              <a:ext uri="{FF2B5EF4-FFF2-40B4-BE49-F238E27FC236}">
                <a16:creationId xmlns:a16="http://schemas.microsoft.com/office/drawing/2014/main" id="{DE86416E-1337-9DC9-31EE-E13D1DCEE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322" y="1848748"/>
            <a:ext cx="4271676" cy="1794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rdhat">
            <a:extLst>
              <a:ext uri="{FF2B5EF4-FFF2-40B4-BE49-F238E27FC236}">
                <a16:creationId xmlns:a16="http://schemas.microsoft.com/office/drawing/2014/main" id="{FAED2496-ABD8-C348-6FD9-AA1B5A71B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909" y="4222801"/>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1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3A977-979E-0EAA-9777-83351356E93F}"/>
              </a:ext>
            </a:extLst>
          </p:cNvPr>
          <p:cNvSpPr txBox="1"/>
          <p:nvPr/>
        </p:nvSpPr>
        <p:spPr>
          <a:xfrm>
            <a:off x="414068" y="983411"/>
            <a:ext cx="6116546" cy="954107"/>
          </a:xfrm>
          <a:prstGeom prst="rect">
            <a:avLst/>
          </a:prstGeom>
          <a:noFill/>
        </p:spPr>
        <p:txBody>
          <a:bodyPr wrap="none" rtlCol="0">
            <a:spAutoFit/>
          </a:bodyPr>
          <a:lstStyle/>
          <a:p>
            <a:r>
              <a:rPr lang="en-IN" sz="2800" b="1" dirty="0"/>
              <a:t>MetaMask Wallet:</a:t>
            </a:r>
          </a:p>
          <a:p>
            <a:r>
              <a:rPr lang="en-IN" sz="2800" dirty="0"/>
              <a:t>To Sign Transactions onto the Blockchain</a:t>
            </a:r>
          </a:p>
        </p:txBody>
      </p:sp>
      <p:sp>
        <p:nvSpPr>
          <p:cNvPr id="3" name="TextBox 2">
            <a:extLst>
              <a:ext uri="{FF2B5EF4-FFF2-40B4-BE49-F238E27FC236}">
                <a16:creationId xmlns:a16="http://schemas.microsoft.com/office/drawing/2014/main" id="{DB03FB2E-25F9-896E-D437-8036C8C469B6}"/>
              </a:ext>
            </a:extLst>
          </p:cNvPr>
          <p:cNvSpPr txBox="1"/>
          <p:nvPr/>
        </p:nvSpPr>
        <p:spPr>
          <a:xfrm>
            <a:off x="414068" y="2951946"/>
            <a:ext cx="4502002" cy="954107"/>
          </a:xfrm>
          <a:prstGeom prst="rect">
            <a:avLst/>
          </a:prstGeom>
          <a:noFill/>
        </p:spPr>
        <p:txBody>
          <a:bodyPr wrap="none" rtlCol="0">
            <a:spAutoFit/>
          </a:bodyPr>
          <a:lstStyle/>
          <a:p>
            <a:r>
              <a:rPr lang="en-IN" sz="2800" b="1" dirty="0" err="1"/>
              <a:t>Sepolia</a:t>
            </a:r>
            <a:r>
              <a:rPr lang="en-IN" sz="2800" b="1" dirty="0"/>
              <a:t> Test net:</a:t>
            </a:r>
          </a:p>
          <a:p>
            <a:r>
              <a:rPr lang="en-IN" sz="2800" dirty="0"/>
              <a:t>To Deploy the Smart Contract</a:t>
            </a:r>
          </a:p>
        </p:txBody>
      </p:sp>
      <p:sp>
        <p:nvSpPr>
          <p:cNvPr id="4" name="TextBox 3">
            <a:extLst>
              <a:ext uri="{FF2B5EF4-FFF2-40B4-BE49-F238E27FC236}">
                <a16:creationId xmlns:a16="http://schemas.microsoft.com/office/drawing/2014/main" id="{0F9286A7-C94C-72B0-676A-F3F7E64D39FD}"/>
              </a:ext>
            </a:extLst>
          </p:cNvPr>
          <p:cNvSpPr txBox="1"/>
          <p:nvPr/>
        </p:nvSpPr>
        <p:spPr>
          <a:xfrm>
            <a:off x="414068" y="4920481"/>
            <a:ext cx="5282728" cy="954107"/>
          </a:xfrm>
          <a:prstGeom prst="rect">
            <a:avLst/>
          </a:prstGeom>
          <a:noFill/>
        </p:spPr>
        <p:txBody>
          <a:bodyPr wrap="none" rtlCol="0">
            <a:spAutoFit/>
          </a:bodyPr>
          <a:lstStyle/>
          <a:p>
            <a:r>
              <a:rPr lang="en-IN" sz="2800" b="1" dirty="0" err="1"/>
              <a:t>React.Js</a:t>
            </a:r>
            <a:r>
              <a:rPr lang="en-IN" sz="2800" b="1" dirty="0"/>
              <a:t>:</a:t>
            </a:r>
          </a:p>
          <a:p>
            <a:r>
              <a:rPr lang="en-IN" sz="2800" dirty="0"/>
              <a:t>For the Frontend Part of the Project</a:t>
            </a:r>
          </a:p>
        </p:txBody>
      </p:sp>
      <p:pic>
        <p:nvPicPr>
          <p:cNvPr id="2050" name="Picture 2" descr="MetaMask - Wikipedia">
            <a:extLst>
              <a:ext uri="{FF2B5EF4-FFF2-40B4-BE49-F238E27FC236}">
                <a16:creationId xmlns:a16="http://schemas.microsoft.com/office/drawing/2014/main" id="{98DF6D24-FDD1-5072-0CDA-3DB9DFE69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105" y="420981"/>
            <a:ext cx="2078966" cy="2078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634C4DD-1EAA-7BF4-FE6D-05A0FF803759}"/>
              </a:ext>
            </a:extLst>
          </p:cNvPr>
          <p:cNvPicPr>
            <a:picLocks noChangeAspect="1"/>
          </p:cNvPicPr>
          <p:nvPr/>
        </p:nvPicPr>
        <p:blipFill rotWithShape="1">
          <a:blip r:embed="rId3"/>
          <a:srcRect l="21298" t="7681" r="20895" b="6258"/>
          <a:stretch/>
        </p:blipFill>
        <p:spPr>
          <a:xfrm>
            <a:off x="8645105" y="2577558"/>
            <a:ext cx="2493033" cy="1846126"/>
          </a:xfrm>
          <a:prstGeom prst="rect">
            <a:avLst/>
          </a:prstGeom>
        </p:spPr>
      </p:pic>
      <p:pic>
        <p:nvPicPr>
          <p:cNvPr id="2052" name="Picture 4" descr="React (software) - Wikipedia">
            <a:extLst>
              <a:ext uri="{FF2B5EF4-FFF2-40B4-BE49-F238E27FC236}">
                <a16:creationId xmlns:a16="http://schemas.microsoft.com/office/drawing/2014/main" id="{92134327-E471-E3AC-15D5-9DF39B6CC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7042" y="4920481"/>
            <a:ext cx="1787029" cy="162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4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1CDF2-CDF1-D4C7-4697-D793AEEE3FBF}"/>
              </a:ext>
            </a:extLst>
          </p:cNvPr>
          <p:cNvSpPr txBox="1"/>
          <p:nvPr/>
        </p:nvSpPr>
        <p:spPr>
          <a:xfrm>
            <a:off x="3755968" y="146650"/>
            <a:ext cx="4680064" cy="1015663"/>
          </a:xfrm>
          <a:prstGeom prst="rect">
            <a:avLst/>
          </a:prstGeom>
          <a:noFill/>
        </p:spPr>
        <p:txBody>
          <a:bodyPr wrap="none" rtlCol="0">
            <a:spAutoFit/>
          </a:bodyPr>
          <a:lstStyle/>
          <a:p>
            <a:r>
              <a:rPr lang="en-IN" sz="6000" dirty="0"/>
              <a:t>Future Aspects</a:t>
            </a:r>
          </a:p>
        </p:txBody>
      </p:sp>
      <p:sp>
        <p:nvSpPr>
          <p:cNvPr id="4" name="TextBox 3">
            <a:extLst>
              <a:ext uri="{FF2B5EF4-FFF2-40B4-BE49-F238E27FC236}">
                <a16:creationId xmlns:a16="http://schemas.microsoft.com/office/drawing/2014/main" id="{124A37D0-4DC6-2149-8EA8-FC11DCCE0698}"/>
              </a:ext>
            </a:extLst>
          </p:cNvPr>
          <p:cNvSpPr txBox="1"/>
          <p:nvPr/>
        </p:nvSpPr>
        <p:spPr>
          <a:xfrm>
            <a:off x="707608" y="2098223"/>
            <a:ext cx="4416483" cy="1122871"/>
          </a:xfrm>
          <a:prstGeom prst="rect">
            <a:avLst/>
          </a:prstGeom>
          <a:noFill/>
        </p:spPr>
        <p:txBody>
          <a:bodyPr wrap="square">
            <a:spAutoFit/>
          </a:bodyPr>
          <a:lstStyle/>
          <a:p>
            <a:pPr lvl="0" algn="ctr">
              <a:lnSpc>
                <a:spcPct val="107000"/>
              </a:lnSpc>
              <a:spcAft>
                <a:spcPts val="800"/>
              </a:spcAft>
            </a:pPr>
            <a:r>
              <a:rPr lang="en-IN" sz="3200" b="1" kern="100" dirty="0">
                <a:effectLst/>
                <a:latin typeface="Calibri" panose="020F0502020204030204" pitchFamily="34" charset="0"/>
                <a:ea typeface="Calibri" panose="020F0502020204030204" pitchFamily="34" charset="0"/>
                <a:cs typeface="Cordia New" panose="020B0304020202020204" pitchFamily="34" charset="-34"/>
              </a:rPr>
              <a:t>Anonymous Chats with Police Department</a:t>
            </a:r>
            <a:endParaRPr lang="en-IN"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99EAE68A-BC04-1A00-28D7-52ECA1FE87F0}"/>
              </a:ext>
            </a:extLst>
          </p:cNvPr>
          <p:cNvSpPr txBox="1"/>
          <p:nvPr/>
        </p:nvSpPr>
        <p:spPr>
          <a:xfrm>
            <a:off x="5712844" y="2102712"/>
            <a:ext cx="6094562" cy="1077218"/>
          </a:xfrm>
          <a:prstGeom prst="rect">
            <a:avLst/>
          </a:prstGeom>
          <a:noFill/>
        </p:spPr>
        <p:txBody>
          <a:bodyPr wrap="square">
            <a:spAutoFit/>
          </a:bodyPr>
          <a:lstStyle/>
          <a:p>
            <a:pPr algn="ctr"/>
            <a:r>
              <a:rPr lang="en-IN" sz="3200" b="1" kern="100" dirty="0">
                <a:latin typeface="Calibri" panose="020F0502020204030204" pitchFamily="34" charset="0"/>
                <a:ea typeface="Calibri" panose="020F0502020204030204" pitchFamily="34" charset="0"/>
                <a:cs typeface="Cordia New" panose="020B0304020202020204" pitchFamily="34" charset="-34"/>
              </a:rPr>
              <a:t>Community Forums and Discussions</a:t>
            </a:r>
          </a:p>
        </p:txBody>
      </p:sp>
      <p:sp>
        <p:nvSpPr>
          <p:cNvPr id="7" name="TextBox 6">
            <a:extLst>
              <a:ext uri="{FF2B5EF4-FFF2-40B4-BE49-F238E27FC236}">
                <a16:creationId xmlns:a16="http://schemas.microsoft.com/office/drawing/2014/main" id="{A0CB9E9F-1C07-B321-5E2E-87E38244BC05}"/>
              </a:ext>
            </a:extLst>
          </p:cNvPr>
          <p:cNvSpPr txBox="1"/>
          <p:nvPr/>
        </p:nvSpPr>
        <p:spPr>
          <a:xfrm>
            <a:off x="575817" y="4546120"/>
            <a:ext cx="4680064" cy="1077218"/>
          </a:xfrm>
          <a:prstGeom prst="rect">
            <a:avLst/>
          </a:prstGeom>
          <a:noFill/>
        </p:spPr>
        <p:txBody>
          <a:bodyPr wrap="square" rtlCol="0">
            <a:spAutoFit/>
          </a:bodyPr>
          <a:lstStyle/>
          <a:p>
            <a:r>
              <a:rPr lang="en-IN" sz="3200" b="1" kern="100" dirty="0">
                <a:latin typeface="Calibri" panose="020F0502020204030204" pitchFamily="34" charset="0"/>
                <a:ea typeface="Calibri" panose="020F0502020204030204" pitchFamily="34" charset="0"/>
                <a:cs typeface="Cordia New" panose="020B0304020202020204" pitchFamily="34" charset="-34"/>
              </a:rPr>
              <a:t>Maps Integration for Area wise Crime Rate Analysis</a:t>
            </a:r>
          </a:p>
        </p:txBody>
      </p:sp>
      <p:sp>
        <p:nvSpPr>
          <p:cNvPr id="8" name="TextBox 7">
            <a:extLst>
              <a:ext uri="{FF2B5EF4-FFF2-40B4-BE49-F238E27FC236}">
                <a16:creationId xmlns:a16="http://schemas.microsoft.com/office/drawing/2014/main" id="{FA6A759E-84A1-11DC-C291-32412998A70B}"/>
              </a:ext>
            </a:extLst>
          </p:cNvPr>
          <p:cNvSpPr txBox="1"/>
          <p:nvPr/>
        </p:nvSpPr>
        <p:spPr>
          <a:xfrm>
            <a:off x="6469812" y="4519156"/>
            <a:ext cx="4580626" cy="1077218"/>
          </a:xfrm>
          <a:prstGeom prst="rect">
            <a:avLst/>
          </a:prstGeom>
          <a:noFill/>
        </p:spPr>
        <p:txBody>
          <a:bodyPr wrap="square" rtlCol="0">
            <a:spAutoFit/>
          </a:bodyPr>
          <a:lstStyle/>
          <a:p>
            <a:pPr algn="ctr"/>
            <a:r>
              <a:rPr lang="en-IN" sz="3200" b="1" kern="100" dirty="0">
                <a:latin typeface="Calibri" panose="020F0502020204030204" pitchFamily="34" charset="0"/>
                <a:ea typeface="Calibri" panose="020F0502020204030204" pitchFamily="34" charset="0"/>
                <a:cs typeface="Cordia New" panose="020B0304020202020204" pitchFamily="34" charset="-34"/>
              </a:rPr>
              <a:t>Reward System for Accurate Crime Reporting</a:t>
            </a:r>
          </a:p>
        </p:txBody>
      </p:sp>
    </p:spTree>
    <p:extLst>
      <p:ext uri="{BB962C8B-B14F-4D97-AF65-F5344CB8AC3E}">
        <p14:creationId xmlns:p14="http://schemas.microsoft.com/office/powerpoint/2010/main" val="356939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2FF61-D960-391C-7AFD-0AC999C579FB}"/>
              </a:ext>
            </a:extLst>
          </p:cNvPr>
          <p:cNvPicPr>
            <a:picLocks noChangeAspect="1"/>
          </p:cNvPicPr>
          <p:nvPr/>
        </p:nvPicPr>
        <p:blipFill>
          <a:blip r:embed="rId2"/>
          <a:stretch>
            <a:fillRect/>
          </a:stretch>
        </p:blipFill>
        <p:spPr>
          <a:xfrm>
            <a:off x="0" y="0"/>
            <a:ext cx="12192000" cy="6858000"/>
          </a:xfrm>
          <a:prstGeom prst="rect">
            <a:avLst/>
          </a:prstGeom>
        </p:spPr>
      </p:pic>
      <p:pic>
        <p:nvPicPr>
          <p:cNvPr id="3074" name="Picture 2" descr="Thank You And Any Questions PowerPoint and Google Slides">
            <a:extLst>
              <a:ext uri="{FF2B5EF4-FFF2-40B4-BE49-F238E27FC236}">
                <a16:creationId xmlns:a16="http://schemas.microsoft.com/office/drawing/2014/main" id="{F15CBA84-6824-CA34-1FBF-18B2413FD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 t="71489" r="62759" b="13165"/>
          <a:stretch/>
        </p:blipFill>
        <p:spPr bwMode="auto">
          <a:xfrm>
            <a:off x="215660" y="3907766"/>
            <a:ext cx="6185140" cy="54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144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{4244A793-FE4B-41C3-B1B3-6718F7BB0A6C}tf00934815_win32</Template>
  <TotalTime>91</TotalTime>
  <Words>292</Words>
  <Application>Microsoft Office PowerPoint</Application>
  <PresentationFormat>Widescreen</PresentationFormat>
  <Paragraphs>28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Goudy Old Style</vt:lpstr>
      <vt:lpstr>Wingdings 2</vt:lpstr>
      <vt:lpstr>SlateVTI</vt:lpstr>
      <vt:lpstr>Blockchain Based Crime Reporting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 Crime Reporting Application</dc:title>
  <dc:creator>Vatsal Tibrewal</dc:creator>
  <cp:lastModifiedBy>Vatsal Tibrewal</cp:lastModifiedBy>
  <cp:revision>6</cp:revision>
  <dcterms:created xsi:type="dcterms:W3CDTF">2024-01-17T10:09:48Z</dcterms:created>
  <dcterms:modified xsi:type="dcterms:W3CDTF">2024-01-17T11:40:50Z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